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6" r:id="rId3"/>
    <p:sldId id="283" r:id="rId4"/>
    <p:sldId id="278" r:id="rId5"/>
    <p:sldId id="279" r:id="rId6"/>
    <p:sldId id="280" r:id="rId7"/>
    <p:sldId id="281" r:id="rId8"/>
    <p:sldId id="307" r:id="rId9"/>
    <p:sldId id="308" r:id="rId10"/>
    <p:sldId id="282" r:id="rId11"/>
    <p:sldId id="285" r:id="rId12"/>
    <p:sldId id="319" r:id="rId13"/>
    <p:sldId id="320" r:id="rId14"/>
    <p:sldId id="286" r:id="rId15"/>
    <p:sldId id="312" r:id="rId16"/>
    <p:sldId id="313" r:id="rId17"/>
    <p:sldId id="314" r:id="rId18"/>
    <p:sldId id="315" r:id="rId19"/>
    <p:sldId id="287" r:id="rId20"/>
    <p:sldId id="321" r:id="rId21"/>
    <p:sldId id="322" r:id="rId22"/>
    <p:sldId id="323"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59" autoAdjust="0"/>
    <p:restoredTop sz="94660"/>
  </p:normalViewPr>
  <p:slideViewPr>
    <p:cSldViewPr snapToGrid="0">
      <p:cViewPr varScale="1">
        <p:scale>
          <a:sx n="62" d="100"/>
          <a:sy n="62" d="100"/>
        </p:scale>
        <p:origin x="664" y="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E126-A573-1D84-4218-09A477F5F66A}"/>
              </a:ext>
            </a:extLst>
          </p:cNvPr>
          <p:cNvSpPr>
            <a:spLocks noGrp="1"/>
          </p:cNvSpPr>
          <p:nvPr>
            <p:ph type="title"/>
          </p:nvPr>
        </p:nvSpPr>
        <p:spPr/>
        <p:txBody>
          <a:bodyPr/>
          <a:lstStyle/>
          <a:p>
            <a:r>
              <a:rPr kumimoji="0" lang="en-GH" sz="3200" b="1" i="0" u="none" strike="noStrike" kern="1200" cap="none" spc="0" normalizeH="0" baseline="0" noProof="0" dirty="0">
                <a:ln>
                  <a:noFill/>
                </a:ln>
                <a:solidFill>
                  <a:srgbClr val="70AD47">
                    <a:lumMod val="50000"/>
                  </a:srgbClr>
                </a:solidFill>
                <a:effectLst/>
                <a:uLnTx/>
                <a:uFillTx/>
                <a:latin typeface="Calibri"/>
                <a:ea typeface="+mj-ea"/>
                <a:cs typeface="+mj-cs"/>
              </a:rPr>
              <a:t>CSM 491 -  Graph Theory and Its Application</a:t>
            </a:r>
            <a:endParaRPr kumimoji="0" lang="en-US" sz="3200" b="1" i="0" u="none" strike="noStrike" kern="1200" cap="none" spc="0" normalizeH="0" baseline="0" noProof="0" dirty="0">
              <a:ln>
                <a:noFill/>
              </a:ln>
              <a:solidFill>
                <a:srgbClr val="70AD47">
                  <a:lumMod val="50000"/>
                </a:srgbClr>
              </a:solidFill>
              <a:effectLst/>
              <a:uLnTx/>
              <a:uFillTx/>
              <a:latin typeface="Calibri"/>
              <a:ea typeface="+mj-ea"/>
              <a:cs typeface="+mj-cs"/>
            </a:endParaRPr>
          </a:p>
        </p:txBody>
      </p:sp>
      <p:sp>
        <p:nvSpPr>
          <p:cNvPr id="3" name="Text Placeholder 2">
            <a:extLst>
              <a:ext uri="{FF2B5EF4-FFF2-40B4-BE49-F238E27FC236}">
                <a16:creationId xmlns:a16="http://schemas.microsoft.com/office/drawing/2014/main" id="{9A868C0E-9B9D-9792-9819-CA023A37DA63}"/>
              </a:ext>
            </a:extLst>
          </p:cNvPr>
          <p:cNvSpPr>
            <a:spLocks noGrp="1"/>
          </p:cNvSpPr>
          <p:nvPr>
            <p:ph type="body" idx="1"/>
          </p:nvPr>
        </p:nvSpPr>
        <p:spPr>
          <a:xfrm>
            <a:off x="4902440" y="3935896"/>
            <a:ext cx="6787025" cy="2111442"/>
          </a:xfrm>
        </p:spPr>
        <p:txBody>
          <a:bodyPr>
            <a:normAutofit/>
          </a:bodyPr>
          <a:lstStyle/>
          <a:p>
            <a:r>
              <a:rPr lang="en-GH" sz="2400" dirty="0"/>
              <a:t>Lectures</a:t>
            </a:r>
          </a:p>
          <a:p>
            <a:r>
              <a:rPr lang="en-GH" sz="2400" dirty="0"/>
              <a:t>by </a:t>
            </a:r>
          </a:p>
          <a:p>
            <a:r>
              <a:rPr lang="en-US" sz="2400" dirty="0"/>
              <a:t>Dr. Oliver Kornyo</a:t>
            </a:r>
            <a:endParaRPr lang="en-GH" dirty="0"/>
          </a:p>
          <a:p>
            <a:pPr algn="l"/>
            <a:r>
              <a:rPr lang="en-GH" sz="2400" dirty="0"/>
              <a:t>		Dept. </a:t>
            </a:r>
            <a:r>
              <a:rPr lang="en-GH" dirty="0"/>
              <a:t>of Computer Science</a:t>
            </a:r>
          </a:p>
          <a:p>
            <a:pPr algn="l"/>
            <a:endParaRPr lang="en-GH" sz="2400" dirty="0"/>
          </a:p>
          <a:p>
            <a:endParaRPr lang="en-US" sz="2400" dirty="0"/>
          </a:p>
          <a:p>
            <a:endParaRPr lang="en-US" dirty="0"/>
          </a:p>
        </p:txBody>
      </p:sp>
    </p:spTree>
    <p:extLst>
      <p:ext uri="{BB962C8B-B14F-4D97-AF65-F5344CB8AC3E}">
        <p14:creationId xmlns:p14="http://schemas.microsoft.com/office/powerpoint/2010/main" val="398105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525D55-448B-0B32-05B7-4C6F4D3CCE0C}"/>
              </a:ext>
            </a:extLst>
          </p:cNvPr>
          <p:cNvSpPr>
            <a:spLocks noGrp="1"/>
          </p:cNvSpPr>
          <p:nvPr>
            <p:ph idx="1"/>
          </p:nvPr>
        </p:nvSpPr>
        <p:spPr>
          <a:xfrm>
            <a:off x="838200" y="745959"/>
            <a:ext cx="10515600" cy="4415322"/>
          </a:xfrm>
        </p:spPr>
        <p:txBody>
          <a:bodyPr>
            <a:normAutofit/>
          </a:bodyPr>
          <a:lstStyle/>
          <a:p>
            <a:r>
              <a:rPr lang="en-GB" dirty="0"/>
              <a:t>For a given graph G we must find a maximal subset of vertices that does not include the two end vertices of any edge in G. Let us express an edge (x, y) as a Boolean product, </a:t>
            </a:r>
            <a:r>
              <a:rPr lang="en-GB" dirty="0" err="1"/>
              <a:t>xy</a:t>
            </a:r>
            <a:r>
              <a:rPr lang="en-GB" dirty="0"/>
              <a:t>, of its end vertices x and y, and let us sum all such products in G to get a Boolean expression </a:t>
            </a:r>
            <a:endParaRPr lang="en-GH" dirty="0"/>
          </a:p>
          <a:p>
            <a:endParaRPr lang="en-GH" dirty="0"/>
          </a:p>
          <a:p>
            <a:r>
              <a:rPr lang="en-GB" dirty="0"/>
              <a:t>Let us further take the Boolean complement φ′ of this expression, and express it as a sum of Boolean products : </a:t>
            </a:r>
            <a:endParaRPr lang="en-GH" dirty="0"/>
          </a:p>
          <a:p>
            <a:endParaRPr lang="en-GH" dirty="0"/>
          </a:p>
          <a:p>
            <a:endParaRPr lang="en-US" dirty="0"/>
          </a:p>
        </p:txBody>
      </p:sp>
      <p:pic>
        <p:nvPicPr>
          <p:cNvPr id="6" name="Picture 5">
            <a:extLst>
              <a:ext uri="{FF2B5EF4-FFF2-40B4-BE49-F238E27FC236}">
                <a16:creationId xmlns:a16="http://schemas.microsoft.com/office/drawing/2014/main" id="{52A5F1F7-14E0-493E-A753-C486BCE3C547}"/>
              </a:ext>
            </a:extLst>
          </p:cNvPr>
          <p:cNvPicPr>
            <a:picLocks noChangeAspect="1"/>
          </p:cNvPicPr>
          <p:nvPr/>
        </p:nvPicPr>
        <p:blipFill>
          <a:blip r:embed="rId2"/>
          <a:stretch>
            <a:fillRect/>
          </a:stretch>
        </p:blipFill>
        <p:spPr>
          <a:xfrm>
            <a:off x="4244389" y="2298400"/>
            <a:ext cx="4181845" cy="655220"/>
          </a:xfrm>
          <a:prstGeom prst="rect">
            <a:avLst/>
          </a:prstGeom>
        </p:spPr>
      </p:pic>
      <p:pic>
        <p:nvPicPr>
          <p:cNvPr id="10" name="Picture 9">
            <a:extLst>
              <a:ext uri="{FF2B5EF4-FFF2-40B4-BE49-F238E27FC236}">
                <a16:creationId xmlns:a16="http://schemas.microsoft.com/office/drawing/2014/main" id="{C6BAFE38-100F-445C-A4C0-8851C9AFACDA}"/>
              </a:ext>
            </a:extLst>
          </p:cNvPr>
          <p:cNvPicPr>
            <a:picLocks noChangeAspect="1"/>
          </p:cNvPicPr>
          <p:nvPr/>
        </p:nvPicPr>
        <p:blipFill>
          <a:blip r:embed="rId3"/>
          <a:stretch>
            <a:fillRect/>
          </a:stretch>
        </p:blipFill>
        <p:spPr>
          <a:xfrm>
            <a:off x="4244389" y="3778550"/>
            <a:ext cx="4521347" cy="842963"/>
          </a:xfrm>
          <a:prstGeom prst="rect">
            <a:avLst/>
          </a:prstGeom>
        </p:spPr>
      </p:pic>
    </p:spTree>
    <p:extLst>
      <p:ext uri="{BB962C8B-B14F-4D97-AF65-F5344CB8AC3E}">
        <p14:creationId xmlns:p14="http://schemas.microsoft.com/office/powerpoint/2010/main" val="128953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EDD75-A7AB-485E-9CF9-DDC8022E6567}"/>
              </a:ext>
            </a:extLst>
          </p:cNvPr>
          <p:cNvSpPr>
            <a:spLocks noGrp="1"/>
          </p:cNvSpPr>
          <p:nvPr>
            <p:ph idx="1"/>
          </p:nvPr>
        </p:nvSpPr>
        <p:spPr>
          <a:xfrm>
            <a:off x="838200" y="697833"/>
            <a:ext cx="10515599" cy="5274880"/>
          </a:xfrm>
        </p:spPr>
        <p:txBody>
          <a:bodyPr>
            <a:noAutofit/>
          </a:bodyPr>
          <a:lstStyle/>
          <a:p>
            <a:pPr>
              <a:lnSpc>
                <a:spcPct val="100000"/>
              </a:lnSpc>
            </a:pPr>
            <a:r>
              <a:rPr lang="en-GH" dirty="0"/>
              <a:t>A </a:t>
            </a:r>
            <a:r>
              <a:rPr lang="en-GB" dirty="0"/>
              <a:t>vertex set is a maximal independent set if and only if φ = 0 (logically false), which is possible if and only if φ′ = 1 (true), which is possible if and only if at least one f </a:t>
            </a:r>
            <a:r>
              <a:rPr lang="en-GB" dirty="0" err="1"/>
              <a:t>i</a:t>
            </a:r>
            <a:r>
              <a:rPr lang="en-GB" dirty="0"/>
              <a:t> . = 1, which is possible if and only if each vertex appearing in f1 , (in complemented form) is excluded from the vertex set of G. Thus each f </a:t>
            </a:r>
            <a:r>
              <a:rPr lang="en-GB" dirty="0" err="1"/>
              <a:t>i</a:t>
            </a:r>
            <a:r>
              <a:rPr lang="en-GB" dirty="0"/>
              <a:t> will yield a maximal independent set, and every maximal independent set will be produced by this method. </a:t>
            </a:r>
            <a:endParaRPr lang="en-GH" dirty="0"/>
          </a:p>
        </p:txBody>
      </p:sp>
      <p:pic>
        <p:nvPicPr>
          <p:cNvPr id="7" name="Picture 6">
            <a:extLst>
              <a:ext uri="{FF2B5EF4-FFF2-40B4-BE49-F238E27FC236}">
                <a16:creationId xmlns:a16="http://schemas.microsoft.com/office/drawing/2014/main" id="{054E40BD-BA8C-4735-933D-797A4F46DB88}"/>
              </a:ext>
            </a:extLst>
          </p:cNvPr>
          <p:cNvPicPr>
            <a:picLocks noChangeAspect="1"/>
          </p:cNvPicPr>
          <p:nvPr/>
        </p:nvPicPr>
        <p:blipFill>
          <a:blip r:embed="rId2"/>
          <a:stretch>
            <a:fillRect/>
          </a:stretch>
        </p:blipFill>
        <p:spPr>
          <a:xfrm>
            <a:off x="2900112" y="3429000"/>
            <a:ext cx="6763608" cy="1395665"/>
          </a:xfrm>
          <a:prstGeom prst="rect">
            <a:avLst/>
          </a:prstGeom>
        </p:spPr>
      </p:pic>
    </p:spTree>
    <p:extLst>
      <p:ext uri="{BB962C8B-B14F-4D97-AF65-F5344CB8AC3E}">
        <p14:creationId xmlns:p14="http://schemas.microsoft.com/office/powerpoint/2010/main" val="1148727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52889A-7206-4D33-8751-EF516B103B20}"/>
              </a:ext>
            </a:extLst>
          </p:cNvPr>
          <p:cNvSpPr>
            <a:spLocks noGrp="1"/>
          </p:cNvSpPr>
          <p:nvPr>
            <p:ph idx="1"/>
          </p:nvPr>
        </p:nvSpPr>
        <p:spPr>
          <a:xfrm>
            <a:off x="838200" y="864176"/>
            <a:ext cx="10515600" cy="5247866"/>
          </a:xfrm>
        </p:spPr>
        <p:txBody>
          <a:bodyPr/>
          <a:lstStyle/>
          <a:p>
            <a:r>
              <a:rPr lang="en-GB" dirty="0"/>
              <a:t>Multiplying these out and employing the usual identities of Boolean arithmetic, such as </a:t>
            </a:r>
            <a:endParaRPr lang="en-GH" dirty="0"/>
          </a:p>
          <a:p>
            <a:endParaRPr lang="en-GH" dirty="0"/>
          </a:p>
          <a:p>
            <a:endParaRPr lang="en-GH" dirty="0"/>
          </a:p>
          <a:p>
            <a:endParaRPr lang="en-GH" dirty="0"/>
          </a:p>
          <a:p>
            <a:endParaRPr lang="en-GH" dirty="0"/>
          </a:p>
          <a:p>
            <a:r>
              <a:rPr lang="en-GB" dirty="0"/>
              <a:t>we get </a:t>
            </a:r>
            <a:endParaRPr lang="en-GH" dirty="0"/>
          </a:p>
        </p:txBody>
      </p:sp>
      <p:pic>
        <p:nvPicPr>
          <p:cNvPr id="9" name="Picture 8">
            <a:extLst>
              <a:ext uri="{FF2B5EF4-FFF2-40B4-BE49-F238E27FC236}">
                <a16:creationId xmlns:a16="http://schemas.microsoft.com/office/drawing/2014/main" id="{E4C7FD52-C7AD-4F7E-AA96-0A06A72D620A}"/>
              </a:ext>
            </a:extLst>
          </p:cNvPr>
          <p:cNvPicPr>
            <a:picLocks noChangeAspect="1"/>
          </p:cNvPicPr>
          <p:nvPr/>
        </p:nvPicPr>
        <p:blipFill>
          <a:blip r:embed="rId2"/>
          <a:stretch>
            <a:fillRect/>
          </a:stretch>
        </p:blipFill>
        <p:spPr>
          <a:xfrm>
            <a:off x="4467726" y="2072105"/>
            <a:ext cx="1628274" cy="1356895"/>
          </a:xfrm>
          <a:prstGeom prst="rect">
            <a:avLst/>
          </a:prstGeom>
        </p:spPr>
      </p:pic>
      <p:pic>
        <p:nvPicPr>
          <p:cNvPr id="11" name="Picture 10">
            <a:extLst>
              <a:ext uri="{FF2B5EF4-FFF2-40B4-BE49-F238E27FC236}">
                <a16:creationId xmlns:a16="http://schemas.microsoft.com/office/drawing/2014/main" id="{0BF7442D-A535-47BA-8A6D-4C8A51F2C4C5}"/>
              </a:ext>
            </a:extLst>
          </p:cNvPr>
          <p:cNvPicPr>
            <a:picLocks noChangeAspect="1"/>
          </p:cNvPicPr>
          <p:nvPr/>
        </p:nvPicPr>
        <p:blipFill>
          <a:blip r:embed="rId3"/>
          <a:stretch>
            <a:fillRect/>
          </a:stretch>
        </p:blipFill>
        <p:spPr>
          <a:xfrm>
            <a:off x="3422984" y="4587754"/>
            <a:ext cx="5354910" cy="778330"/>
          </a:xfrm>
          <a:prstGeom prst="rect">
            <a:avLst/>
          </a:prstGeom>
        </p:spPr>
      </p:pic>
    </p:spTree>
    <p:extLst>
      <p:ext uri="{BB962C8B-B14F-4D97-AF65-F5344CB8AC3E}">
        <p14:creationId xmlns:p14="http://schemas.microsoft.com/office/powerpoint/2010/main" val="1210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C7E3-AD9A-4A3D-BFDA-8A8ED2A9D6F1}"/>
              </a:ext>
            </a:extLst>
          </p:cNvPr>
          <p:cNvSpPr>
            <a:spLocks noGrp="1"/>
          </p:cNvSpPr>
          <p:nvPr>
            <p:ph type="title"/>
          </p:nvPr>
        </p:nvSpPr>
        <p:spPr/>
        <p:txBody>
          <a:bodyPr/>
          <a:lstStyle/>
          <a:p>
            <a:r>
              <a:rPr lang="en-GB" dirty="0"/>
              <a:t>Finding Independence and Chromatic Numbers: </a:t>
            </a:r>
            <a:endParaRPr lang="en-GH" dirty="0"/>
          </a:p>
        </p:txBody>
      </p:sp>
      <p:sp>
        <p:nvSpPr>
          <p:cNvPr id="3" name="Content Placeholder 2">
            <a:extLst>
              <a:ext uri="{FF2B5EF4-FFF2-40B4-BE49-F238E27FC236}">
                <a16:creationId xmlns:a16="http://schemas.microsoft.com/office/drawing/2014/main" id="{4BDEDD75-A7AB-485E-9CF9-DDC8022E6567}"/>
              </a:ext>
            </a:extLst>
          </p:cNvPr>
          <p:cNvSpPr>
            <a:spLocks noGrp="1"/>
          </p:cNvSpPr>
          <p:nvPr>
            <p:ph idx="1"/>
          </p:nvPr>
        </p:nvSpPr>
        <p:spPr>
          <a:xfrm>
            <a:off x="838200" y="1934487"/>
            <a:ext cx="10515599" cy="4314589"/>
          </a:xfrm>
        </p:spPr>
        <p:txBody>
          <a:bodyPr>
            <a:noAutofit/>
          </a:bodyPr>
          <a:lstStyle/>
          <a:p>
            <a:pPr>
              <a:lnSpc>
                <a:spcPct val="100000"/>
              </a:lnSpc>
            </a:pPr>
            <a:r>
              <a:rPr lang="en-GB" dirty="0"/>
              <a:t>Once all the maximal independent sets of G have been obtained, we find the size of the one with the largest number of vertices to get the independence number β(G). The independence number of the graph in Fig. 8-3 is four. </a:t>
            </a:r>
            <a:endParaRPr lang="en-GH" dirty="0"/>
          </a:p>
          <a:p>
            <a:pPr>
              <a:lnSpc>
                <a:spcPct val="100000"/>
              </a:lnSpc>
            </a:pPr>
            <a:r>
              <a:rPr lang="en-GB" dirty="0"/>
              <a:t>To find the chromatic number of G, we must find the minimum number of these (maximal independent) sets, which collectively include all the vertices of G. For the graph in Fig. 8-3, sets {a, c, d, f}, {</a:t>
            </a:r>
            <a:r>
              <a:rPr lang="en-GB" dirty="0" err="1"/>
              <a:t>b,g</a:t>
            </a:r>
            <a:r>
              <a:rPr lang="en-GB" dirty="0"/>
              <a:t>}, and {a, e}, for example, satisfy this condition. Thus the graph is 3-chromatic. </a:t>
            </a:r>
            <a:endParaRPr lang="en-GH" dirty="0"/>
          </a:p>
        </p:txBody>
      </p:sp>
    </p:spTree>
    <p:extLst>
      <p:ext uri="{BB962C8B-B14F-4D97-AF65-F5344CB8AC3E}">
        <p14:creationId xmlns:p14="http://schemas.microsoft.com/office/powerpoint/2010/main" val="1612617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6BD1-EA38-4091-B212-BC876287DC02}"/>
              </a:ext>
            </a:extLst>
          </p:cNvPr>
          <p:cNvSpPr>
            <a:spLocks noGrp="1"/>
          </p:cNvSpPr>
          <p:nvPr>
            <p:ph type="title"/>
          </p:nvPr>
        </p:nvSpPr>
        <p:spPr>
          <a:xfrm>
            <a:off x="838200" y="921026"/>
            <a:ext cx="10515600" cy="522043"/>
          </a:xfrm>
        </p:spPr>
        <p:txBody>
          <a:bodyPr>
            <a:normAutofit fontScale="90000"/>
          </a:bodyPr>
          <a:lstStyle/>
          <a:p>
            <a:pPr>
              <a:lnSpc>
                <a:spcPct val="115000"/>
              </a:lnSpc>
              <a:spcAft>
                <a:spcPts val="800"/>
              </a:spcAft>
            </a:pPr>
            <a:r>
              <a:rPr lang="en-GB" dirty="0"/>
              <a:t>Chromatic Partitioning</a:t>
            </a:r>
            <a:endParaRPr lang="en-GH" dirty="0"/>
          </a:p>
        </p:txBody>
      </p:sp>
      <p:sp>
        <p:nvSpPr>
          <p:cNvPr id="3" name="Content Placeholder 2">
            <a:extLst>
              <a:ext uri="{FF2B5EF4-FFF2-40B4-BE49-F238E27FC236}">
                <a16:creationId xmlns:a16="http://schemas.microsoft.com/office/drawing/2014/main" id="{C8E8F84B-C9A1-4EAB-A4B6-5F569BF1DFB6}"/>
              </a:ext>
            </a:extLst>
          </p:cNvPr>
          <p:cNvSpPr>
            <a:spLocks noGrp="1"/>
          </p:cNvSpPr>
          <p:nvPr>
            <p:ph idx="1"/>
          </p:nvPr>
        </p:nvSpPr>
        <p:spPr>
          <a:xfrm>
            <a:off x="838200" y="1547011"/>
            <a:ext cx="10515600" cy="4950041"/>
          </a:xfrm>
        </p:spPr>
        <p:txBody>
          <a:bodyPr>
            <a:noAutofit/>
          </a:bodyPr>
          <a:lstStyle/>
          <a:p>
            <a:pPr algn="just">
              <a:lnSpc>
                <a:spcPct val="100000"/>
              </a:lnSpc>
              <a:spcAft>
                <a:spcPts val="800"/>
              </a:spcAft>
            </a:pPr>
            <a:r>
              <a:rPr lang="en-GB" dirty="0"/>
              <a:t>Given a simple, connected graph G, partition all vertices of G into the smallest possible number of disjoint, independent sets. This problem, known as the chromatic partitioning of graphs, is perhaps the most important problem in partitioning of graphs.</a:t>
            </a:r>
            <a:endParaRPr lang="en-GH" dirty="0"/>
          </a:p>
          <a:p>
            <a:pPr algn="just">
              <a:lnSpc>
                <a:spcPct val="100000"/>
              </a:lnSpc>
              <a:spcAft>
                <a:spcPts val="800"/>
              </a:spcAft>
            </a:pPr>
            <a:r>
              <a:rPr lang="en-GB" dirty="0"/>
              <a:t> The following four are some chromatic partitions of the graph in Fig. 8-3, for example.</a:t>
            </a:r>
            <a:endParaRPr lang="en-GH" dirty="0"/>
          </a:p>
        </p:txBody>
      </p:sp>
      <p:pic>
        <p:nvPicPr>
          <p:cNvPr id="6" name="Picture 5">
            <a:extLst>
              <a:ext uri="{FF2B5EF4-FFF2-40B4-BE49-F238E27FC236}">
                <a16:creationId xmlns:a16="http://schemas.microsoft.com/office/drawing/2014/main" id="{9FECABC9-997B-48B8-AD60-304DB9282E91}"/>
              </a:ext>
            </a:extLst>
          </p:cNvPr>
          <p:cNvPicPr>
            <a:picLocks noChangeAspect="1"/>
          </p:cNvPicPr>
          <p:nvPr/>
        </p:nvPicPr>
        <p:blipFill>
          <a:blip r:embed="rId2"/>
          <a:stretch>
            <a:fillRect/>
          </a:stretch>
        </p:blipFill>
        <p:spPr>
          <a:xfrm>
            <a:off x="4086225" y="4389570"/>
            <a:ext cx="3517733" cy="1633829"/>
          </a:xfrm>
          <a:prstGeom prst="rect">
            <a:avLst/>
          </a:prstGeom>
        </p:spPr>
      </p:pic>
    </p:spTree>
    <p:extLst>
      <p:ext uri="{BB962C8B-B14F-4D97-AF65-F5344CB8AC3E}">
        <p14:creationId xmlns:p14="http://schemas.microsoft.com/office/powerpoint/2010/main" val="157374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B" dirty="0"/>
              <a:t>Dominating Sets</a:t>
            </a:r>
            <a:endParaRPr lang="en-GH" dirty="0"/>
          </a:p>
        </p:txBody>
      </p:sp>
      <p:sp>
        <p:nvSpPr>
          <p:cNvPr id="4" name="Content Placeholder 3">
            <a:extLst>
              <a:ext uri="{FF2B5EF4-FFF2-40B4-BE49-F238E27FC236}">
                <a16:creationId xmlns:a16="http://schemas.microsoft.com/office/drawing/2014/main" id="{5C6E4163-48FE-4CDF-BEED-CB6CE0EB08D9}"/>
              </a:ext>
            </a:extLst>
          </p:cNvPr>
          <p:cNvSpPr>
            <a:spLocks noGrp="1"/>
          </p:cNvSpPr>
          <p:nvPr>
            <p:ph idx="1"/>
          </p:nvPr>
        </p:nvSpPr>
        <p:spPr/>
        <p:txBody>
          <a:bodyPr>
            <a:normAutofit/>
          </a:bodyPr>
          <a:lstStyle/>
          <a:p>
            <a:r>
              <a:rPr lang="en-GB" sz="3200" dirty="0"/>
              <a:t>A dominating set (or an externally stable set) in a graph G is a set of vertices that dominates every vertex v in G in the following sense: Either v is included in the dominating set or is adjacent to one or more vertices included in the dominating set. For instance, the vertex set {b, g} is a dominating set in Fig. 8-3. So is the set {b, g, b, g, f} a dominating set. A dominating set need not be independent. For example, the set of all its vertices is trivially a dominating set in every graph.</a:t>
            </a:r>
            <a:endParaRPr lang="en-GH" sz="3200" dirty="0"/>
          </a:p>
        </p:txBody>
      </p:sp>
    </p:spTree>
    <p:extLst>
      <p:ext uri="{BB962C8B-B14F-4D97-AF65-F5344CB8AC3E}">
        <p14:creationId xmlns:p14="http://schemas.microsoft.com/office/powerpoint/2010/main" val="2474738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M</a:t>
            </a:r>
            <a:r>
              <a:rPr lang="en-GB" dirty="0" err="1"/>
              <a:t>inimal</a:t>
            </a:r>
            <a:r>
              <a:rPr lang="en-GB" dirty="0"/>
              <a:t> dominating set</a:t>
            </a:r>
            <a:endParaRPr lang="en-GH" dirty="0"/>
          </a:p>
        </p:txBody>
      </p:sp>
      <p:sp>
        <p:nvSpPr>
          <p:cNvPr id="4" name="Content Placeholder 3">
            <a:extLst>
              <a:ext uri="{FF2B5EF4-FFF2-40B4-BE49-F238E27FC236}">
                <a16:creationId xmlns:a16="http://schemas.microsoft.com/office/drawing/2014/main" id="{CEB704CC-2C73-466C-935E-1C2C04DBDF80}"/>
              </a:ext>
            </a:extLst>
          </p:cNvPr>
          <p:cNvSpPr>
            <a:spLocks noGrp="1"/>
          </p:cNvSpPr>
          <p:nvPr>
            <p:ph idx="1"/>
          </p:nvPr>
        </p:nvSpPr>
        <p:spPr>
          <a:xfrm>
            <a:off x="838200" y="1565681"/>
            <a:ext cx="10515600" cy="4683396"/>
          </a:xfrm>
        </p:spPr>
        <p:txBody>
          <a:bodyPr>
            <a:normAutofit lnSpcReduction="10000"/>
          </a:bodyPr>
          <a:lstStyle/>
          <a:p>
            <a:r>
              <a:rPr lang="en-GB" dirty="0"/>
              <a:t>A minimal dominating set is a dominating set from which no vertex can be removed without destroying its dominance property. For example, in Fig. 8-3, {b, e} is a minimal dominating set. And so is {a, c, d, f}. Observations that follow from these definitions are </a:t>
            </a:r>
            <a:endParaRPr lang="en-GH" dirty="0"/>
          </a:p>
          <a:p>
            <a:r>
              <a:rPr lang="en-GB" dirty="0"/>
              <a:t>1. Any one vertex in a complete graph constitutes a minimal dominating set. </a:t>
            </a:r>
            <a:endParaRPr lang="en-GH" dirty="0"/>
          </a:p>
          <a:p>
            <a:r>
              <a:rPr lang="en-GB" dirty="0"/>
              <a:t>2. Every dominating set contains at least one minimal dominating set. </a:t>
            </a:r>
            <a:endParaRPr lang="en-GH" dirty="0"/>
          </a:p>
          <a:p>
            <a:r>
              <a:rPr lang="en-GB" dirty="0"/>
              <a:t>3. A graph may have many minimal dominating sets, and of different sizes. [The number of vertices in the smallest minimal dominating set of a graph G is called the domination number, α(G).] </a:t>
            </a:r>
            <a:endParaRPr lang="en-GH" dirty="0"/>
          </a:p>
          <a:p>
            <a:r>
              <a:rPr lang="en-GB" dirty="0"/>
              <a:t>4. A minimal dominating set may or may not be independent.</a:t>
            </a:r>
            <a:endParaRPr lang="en-GH" dirty="0"/>
          </a:p>
        </p:txBody>
      </p:sp>
    </p:spTree>
    <p:extLst>
      <p:ext uri="{BB962C8B-B14F-4D97-AF65-F5344CB8AC3E}">
        <p14:creationId xmlns:p14="http://schemas.microsoft.com/office/powerpoint/2010/main" val="250656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B" dirty="0"/>
              <a:t>CHROMATIC POLYNOMIAL</a:t>
            </a:r>
            <a:endParaRPr lang="en-GH" dirty="0"/>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r>
              <a:rPr lang="en-GB" sz="3200" dirty="0"/>
              <a:t>In general, a given graph G of n vertices can be properly </a:t>
            </a:r>
            <a:r>
              <a:rPr lang="en-GB" sz="3200" dirty="0" err="1"/>
              <a:t>colored</a:t>
            </a:r>
            <a:r>
              <a:rPr lang="en-GB" sz="3200" dirty="0"/>
              <a:t> in many different ways using a sufficiently large number of </a:t>
            </a:r>
            <a:r>
              <a:rPr lang="en-GB" sz="3200" dirty="0" err="1"/>
              <a:t>colors</a:t>
            </a:r>
            <a:r>
              <a:rPr lang="en-GB" sz="3200" dirty="0"/>
              <a:t>.</a:t>
            </a:r>
            <a:endParaRPr lang="en-GH" sz="3200" dirty="0"/>
          </a:p>
          <a:p>
            <a:r>
              <a:rPr lang="en-GB" sz="3200" dirty="0"/>
              <a:t> This property of a graph is expressed elegantly by means of a polynomial. This polynomial is called the chromatic polynomial of G and is defined as follows : </a:t>
            </a:r>
            <a:endParaRPr lang="en-GH" sz="3200" dirty="0"/>
          </a:p>
          <a:p>
            <a:r>
              <a:rPr lang="en-GB" sz="3200" dirty="0"/>
              <a:t>The value of the chromatic polynomial </a:t>
            </a:r>
            <a:r>
              <a:rPr lang="en-GB" sz="3200" dirty="0" err="1"/>
              <a:t>Pn</a:t>
            </a:r>
            <a:r>
              <a:rPr lang="en-GB" sz="3200" dirty="0"/>
              <a:t> (λ) of a graph with n vertices gives the number of ways of properly coloring the graph, using λ or fewer </a:t>
            </a:r>
            <a:r>
              <a:rPr lang="en-GB" sz="3200" dirty="0" err="1"/>
              <a:t>colors</a:t>
            </a:r>
            <a:endParaRPr lang="en-GH" sz="3200" dirty="0"/>
          </a:p>
        </p:txBody>
      </p:sp>
    </p:spTree>
    <p:extLst>
      <p:ext uri="{BB962C8B-B14F-4D97-AF65-F5344CB8AC3E}">
        <p14:creationId xmlns:p14="http://schemas.microsoft.com/office/powerpoint/2010/main" val="861775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A7E7E1-B6D2-4FB7-AA55-7FA5B75A73F6}"/>
              </a:ext>
            </a:extLst>
          </p:cNvPr>
          <p:cNvSpPr>
            <a:spLocks noGrp="1"/>
          </p:cNvSpPr>
          <p:nvPr>
            <p:ph idx="1"/>
          </p:nvPr>
        </p:nvSpPr>
        <p:spPr>
          <a:xfrm>
            <a:off x="838200" y="711201"/>
            <a:ext cx="10515600" cy="5039359"/>
          </a:xfrm>
        </p:spPr>
        <p:txBody>
          <a:bodyPr>
            <a:noAutofit/>
          </a:bodyPr>
          <a:lstStyle/>
          <a:p>
            <a:pPr>
              <a:lnSpc>
                <a:spcPct val="100000"/>
              </a:lnSpc>
            </a:pPr>
            <a:r>
              <a:rPr lang="en-GB" dirty="0"/>
              <a:t>Let ci be the different ways of properly coloring G using exactly </a:t>
            </a:r>
            <a:r>
              <a:rPr lang="en-GB" dirty="0" err="1"/>
              <a:t>i</a:t>
            </a:r>
            <a:r>
              <a:rPr lang="en-GB" dirty="0"/>
              <a:t> different </a:t>
            </a:r>
            <a:r>
              <a:rPr lang="en-GB" dirty="0" err="1"/>
              <a:t>colors</a:t>
            </a:r>
            <a:r>
              <a:rPr lang="en-GB" dirty="0"/>
              <a:t>. Since </a:t>
            </a:r>
            <a:r>
              <a:rPr lang="en-GB" dirty="0" err="1"/>
              <a:t>i</a:t>
            </a:r>
            <a:r>
              <a:rPr lang="en-GB" dirty="0"/>
              <a:t> </a:t>
            </a:r>
            <a:r>
              <a:rPr lang="en-GB" dirty="0" err="1"/>
              <a:t>colors</a:t>
            </a:r>
            <a:r>
              <a:rPr lang="en-GB" dirty="0"/>
              <a:t> can be chosen out of λ </a:t>
            </a:r>
            <a:r>
              <a:rPr lang="en-GB" dirty="0" err="1"/>
              <a:t>colors</a:t>
            </a:r>
            <a:r>
              <a:rPr lang="en-GB" dirty="0"/>
              <a:t> in</a:t>
            </a:r>
            <a:endParaRPr lang="en-GH" dirty="0"/>
          </a:p>
          <a:p>
            <a:pPr>
              <a:lnSpc>
                <a:spcPct val="100000"/>
              </a:lnSpc>
            </a:pPr>
            <a:endParaRPr lang="en-GH" dirty="0"/>
          </a:p>
          <a:p>
            <a:pPr>
              <a:lnSpc>
                <a:spcPct val="100000"/>
              </a:lnSpc>
            </a:pPr>
            <a:endParaRPr lang="en-GH" dirty="0"/>
          </a:p>
          <a:p>
            <a:pPr>
              <a:lnSpc>
                <a:spcPct val="100000"/>
              </a:lnSpc>
            </a:pPr>
            <a:r>
              <a:rPr lang="en-GB" dirty="0"/>
              <a:t>there are different ways of properly coloring G using exactly </a:t>
            </a:r>
            <a:r>
              <a:rPr lang="en-GB" dirty="0" err="1"/>
              <a:t>i</a:t>
            </a:r>
            <a:r>
              <a:rPr lang="en-GB" dirty="0"/>
              <a:t> </a:t>
            </a:r>
            <a:r>
              <a:rPr lang="en-GB" dirty="0" err="1"/>
              <a:t>colors</a:t>
            </a:r>
            <a:r>
              <a:rPr lang="en-GB" dirty="0"/>
              <a:t> out of λ </a:t>
            </a:r>
            <a:r>
              <a:rPr lang="en-GB" dirty="0" err="1"/>
              <a:t>colors</a:t>
            </a:r>
            <a:r>
              <a:rPr lang="en-GB" dirty="0"/>
              <a:t>. Since </a:t>
            </a:r>
            <a:r>
              <a:rPr lang="en-GB" dirty="0" err="1"/>
              <a:t>i</a:t>
            </a:r>
            <a:r>
              <a:rPr lang="en-GB" dirty="0"/>
              <a:t> can be any positive integer from 1 to n (it is not possible to use more than n </a:t>
            </a:r>
            <a:r>
              <a:rPr lang="en-GB" dirty="0" err="1"/>
              <a:t>colors</a:t>
            </a:r>
            <a:r>
              <a:rPr lang="en-GB" dirty="0"/>
              <a:t> on n vertices), the chromatic polynomial is a sum of these terms; that is,</a:t>
            </a:r>
            <a:endParaRPr lang="en-GH" dirty="0"/>
          </a:p>
        </p:txBody>
      </p:sp>
      <p:pic>
        <p:nvPicPr>
          <p:cNvPr id="3" name="Picture 2">
            <a:extLst>
              <a:ext uri="{FF2B5EF4-FFF2-40B4-BE49-F238E27FC236}">
                <a16:creationId xmlns:a16="http://schemas.microsoft.com/office/drawing/2014/main" id="{E55E4B29-EC4E-4E70-A92C-E32A239A3E74}"/>
              </a:ext>
            </a:extLst>
          </p:cNvPr>
          <p:cNvPicPr>
            <a:picLocks noChangeAspect="1"/>
          </p:cNvPicPr>
          <p:nvPr/>
        </p:nvPicPr>
        <p:blipFill>
          <a:blip r:embed="rId2"/>
          <a:stretch>
            <a:fillRect/>
          </a:stretch>
        </p:blipFill>
        <p:spPr>
          <a:xfrm>
            <a:off x="4591050" y="1776161"/>
            <a:ext cx="2266226" cy="774533"/>
          </a:xfrm>
          <a:prstGeom prst="rect">
            <a:avLst/>
          </a:prstGeom>
        </p:spPr>
      </p:pic>
    </p:spTree>
    <p:extLst>
      <p:ext uri="{BB962C8B-B14F-4D97-AF65-F5344CB8AC3E}">
        <p14:creationId xmlns:p14="http://schemas.microsoft.com/office/powerpoint/2010/main" val="422340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AABAAC-062D-4D7F-823D-B6E49DACF222}"/>
              </a:ext>
            </a:extLst>
          </p:cNvPr>
          <p:cNvPicPr>
            <a:picLocks noGrp="1" noChangeAspect="1"/>
          </p:cNvPicPr>
          <p:nvPr>
            <p:ph idx="1"/>
          </p:nvPr>
        </p:nvPicPr>
        <p:blipFill>
          <a:blip r:embed="rId2"/>
          <a:stretch>
            <a:fillRect/>
          </a:stretch>
        </p:blipFill>
        <p:spPr>
          <a:xfrm>
            <a:off x="820151" y="688890"/>
            <a:ext cx="5089129" cy="1837741"/>
          </a:xfrm>
        </p:spPr>
      </p:pic>
      <p:sp>
        <p:nvSpPr>
          <p:cNvPr id="9" name="TextBox 8">
            <a:extLst>
              <a:ext uri="{FF2B5EF4-FFF2-40B4-BE49-F238E27FC236}">
                <a16:creationId xmlns:a16="http://schemas.microsoft.com/office/drawing/2014/main" id="{5BF1A6E0-A619-41B0-8A92-88CA7D38058A}"/>
              </a:ext>
            </a:extLst>
          </p:cNvPr>
          <p:cNvSpPr txBox="1"/>
          <p:nvPr/>
        </p:nvSpPr>
        <p:spPr>
          <a:xfrm>
            <a:off x="820151" y="2967335"/>
            <a:ext cx="10537660" cy="2677656"/>
          </a:xfrm>
          <a:prstGeom prst="rect">
            <a:avLst/>
          </a:prstGeom>
          <a:noFill/>
        </p:spPr>
        <p:txBody>
          <a:bodyPr wrap="square">
            <a:spAutoFit/>
          </a:bodyPr>
          <a:lstStyle/>
          <a:p>
            <a:r>
              <a:rPr lang="en-GB" sz="2400" dirty="0"/>
              <a:t>Each ci has to be evaluated individually for the given graph. For example, any graph with even one edge requires at least two </a:t>
            </a:r>
            <a:r>
              <a:rPr lang="en-GB" sz="2400" dirty="0" err="1"/>
              <a:t>colors</a:t>
            </a:r>
            <a:r>
              <a:rPr lang="en-GB" sz="2400" dirty="0"/>
              <a:t> for proper coloring, and therefore</a:t>
            </a:r>
            <a:endParaRPr lang="en-GH" sz="2400" dirty="0"/>
          </a:p>
          <a:p>
            <a:endParaRPr lang="en-GH" sz="2400" dirty="0"/>
          </a:p>
          <a:p>
            <a:endParaRPr lang="en-GH" sz="2400" dirty="0"/>
          </a:p>
          <a:p>
            <a:r>
              <a:rPr lang="en-GB" sz="2400" dirty="0"/>
              <a:t>A graph with n vertices and using n different </a:t>
            </a:r>
            <a:r>
              <a:rPr lang="en-GB" sz="2400" dirty="0" err="1"/>
              <a:t>colors</a:t>
            </a:r>
            <a:r>
              <a:rPr lang="en-GB" sz="2400" dirty="0"/>
              <a:t> can be properly </a:t>
            </a:r>
            <a:r>
              <a:rPr lang="en-GB" sz="2400" dirty="0" err="1"/>
              <a:t>colored</a:t>
            </a:r>
            <a:r>
              <a:rPr lang="en-GB" sz="2400" dirty="0"/>
              <a:t> in n! ways; that is,</a:t>
            </a:r>
            <a:r>
              <a:rPr lang="en-GH" sz="2400" dirty="0"/>
              <a:t> </a:t>
            </a:r>
          </a:p>
          <a:p>
            <a:endParaRPr lang="en-GH" sz="2400" dirty="0"/>
          </a:p>
        </p:txBody>
      </p:sp>
      <p:pic>
        <p:nvPicPr>
          <p:cNvPr id="11" name="Picture 10">
            <a:extLst>
              <a:ext uri="{FF2B5EF4-FFF2-40B4-BE49-F238E27FC236}">
                <a16:creationId xmlns:a16="http://schemas.microsoft.com/office/drawing/2014/main" id="{B66832F6-EAAD-4C73-9F5F-DB81BAA41C6C}"/>
              </a:ext>
            </a:extLst>
          </p:cNvPr>
          <p:cNvPicPr>
            <a:picLocks noChangeAspect="1"/>
          </p:cNvPicPr>
          <p:nvPr/>
        </p:nvPicPr>
        <p:blipFill>
          <a:blip r:embed="rId3"/>
          <a:stretch>
            <a:fillRect/>
          </a:stretch>
        </p:blipFill>
        <p:spPr>
          <a:xfrm>
            <a:off x="5909280" y="3704083"/>
            <a:ext cx="1140783" cy="602080"/>
          </a:xfrm>
          <a:prstGeom prst="rect">
            <a:avLst/>
          </a:prstGeom>
        </p:spPr>
      </p:pic>
      <p:pic>
        <p:nvPicPr>
          <p:cNvPr id="13" name="Picture 12">
            <a:extLst>
              <a:ext uri="{FF2B5EF4-FFF2-40B4-BE49-F238E27FC236}">
                <a16:creationId xmlns:a16="http://schemas.microsoft.com/office/drawing/2014/main" id="{E1F437A7-9E8A-452F-87F8-D1BC1AD2153B}"/>
              </a:ext>
            </a:extLst>
          </p:cNvPr>
          <p:cNvPicPr>
            <a:picLocks noChangeAspect="1"/>
          </p:cNvPicPr>
          <p:nvPr/>
        </p:nvPicPr>
        <p:blipFill>
          <a:blip r:embed="rId4"/>
          <a:stretch>
            <a:fillRect/>
          </a:stretch>
        </p:blipFill>
        <p:spPr>
          <a:xfrm>
            <a:off x="2966535" y="5017205"/>
            <a:ext cx="2035604" cy="602080"/>
          </a:xfrm>
          <a:prstGeom prst="rect">
            <a:avLst/>
          </a:prstGeom>
        </p:spPr>
      </p:pic>
    </p:spTree>
    <p:extLst>
      <p:ext uri="{BB962C8B-B14F-4D97-AF65-F5344CB8AC3E}">
        <p14:creationId xmlns:p14="http://schemas.microsoft.com/office/powerpoint/2010/main" val="373779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3156-26FF-0ED3-73D6-EEA02705732C}"/>
              </a:ext>
            </a:extLst>
          </p:cNvPr>
          <p:cNvSpPr>
            <a:spLocks noGrp="1"/>
          </p:cNvSpPr>
          <p:nvPr>
            <p:ph type="title"/>
          </p:nvPr>
        </p:nvSpPr>
        <p:spPr/>
        <p:txBody>
          <a:bodyPr/>
          <a:lstStyle/>
          <a:p>
            <a:r>
              <a:rPr lang="en-GB" dirty="0"/>
              <a:t>COLORING, COVERING, AND PARTITIONING</a:t>
            </a:r>
            <a:endParaRPr lang="en-US" dirty="0"/>
          </a:p>
        </p:txBody>
      </p:sp>
      <p:sp>
        <p:nvSpPr>
          <p:cNvPr id="3" name="Content Placeholder 2">
            <a:extLst>
              <a:ext uri="{FF2B5EF4-FFF2-40B4-BE49-F238E27FC236}">
                <a16:creationId xmlns:a16="http://schemas.microsoft.com/office/drawing/2014/main" id="{B5ADD6F6-B091-4085-4143-37BF067CFE1D}"/>
              </a:ext>
            </a:extLst>
          </p:cNvPr>
          <p:cNvSpPr>
            <a:spLocks noGrp="1"/>
          </p:cNvSpPr>
          <p:nvPr>
            <p:ph idx="1"/>
          </p:nvPr>
        </p:nvSpPr>
        <p:spPr/>
        <p:txBody>
          <a:bodyPr>
            <a:normAutofit/>
          </a:bodyPr>
          <a:lstStyle/>
          <a:p>
            <a:pPr marL="0" indent="0">
              <a:buNone/>
            </a:pPr>
            <a:r>
              <a:rPr lang="en-GH" b="1" dirty="0"/>
              <a:t>Lecture Outline</a:t>
            </a:r>
          </a:p>
          <a:p>
            <a:r>
              <a:rPr lang="en-GH" dirty="0"/>
              <a:t>Chromatic Number</a:t>
            </a:r>
          </a:p>
          <a:p>
            <a:r>
              <a:rPr lang="en-GH" dirty="0"/>
              <a:t>Chromatic Partitioning</a:t>
            </a:r>
          </a:p>
          <a:p>
            <a:r>
              <a:rPr lang="en-GH" dirty="0"/>
              <a:t>Dominating Set</a:t>
            </a:r>
          </a:p>
          <a:p>
            <a:r>
              <a:rPr lang="en-GH" dirty="0"/>
              <a:t>Chromatic Polynomial</a:t>
            </a:r>
          </a:p>
          <a:p>
            <a:r>
              <a:rPr lang="en-GH" dirty="0"/>
              <a:t>Coverings</a:t>
            </a:r>
          </a:p>
          <a:p>
            <a:pPr marL="0" indent="0">
              <a:buNone/>
            </a:pPr>
            <a:endParaRPr lang="en-GH" dirty="0"/>
          </a:p>
          <a:p>
            <a:endParaRPr lang="en-GB" dirty="0"/>
          </a:p>
        </p:txBody>
      </p:sp>
    </p:spTree>
    <p:extLst>
      <p:ext uri="{BB962C8B-B14F-4D97-AF65-F5344CB8AC3E}">
        <p14:creationId xmlns:p14="http://schemas.microsoft.com/office/powerpoint/2010/main" val="195844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770021"/>
            <a:ext cx="10515600" cy="5479056"/>
          </a:xfrm>
        </p:spPr>
        <p:txBody>
          <a:bodyPr>
            <a:normAutofit/>
          </a:bodyPr>
          <a:lstStyle/>
          <a:p>
            <a:pPr marL="0" indent="0">
              <a:buNone/>
            </a:pPr>
            <a:r>
              <a:rPr lang="en-GB" sz="2400" dirty="0"/>
              <a:t>As an illustration, let us find the chromatic polynomial of the graph given in Fig. 8-4.</a:t>
            </a:r>
            <a:endParaRPr lang="en-GH" sz="2400" dirty="0"/>
          </a:p>
        </p:txBody>
      </p:sp>
      <p:pic>
        <p:nvPicPr>
          <p:cNvPr id="8" name="Picture 7">
            <a:extLst>
              <a:ext uri="{FF2B5EF4-FFF2-40B4-BE49-F238E27FC236}">
                <a16:creationId xmlns:a16="http://schemas.microsoft.com/office/drawing/2014/main" id="{BC9B466D-FFD9-4B54-ADFD-15387730E661}"/>
              </a:ext>
            </a:extLst>
          </p:cNvPr>
          <p:cNvPicPr>
            <a:picLocks noChangeAspect="1"/>
          </p:cNvPicPr>
          <p:nvPr/>
        </p:nvPicPr>
        <p:blipFill>
          <a:blip r:embed="rId2"/>
          <a:stretch>
            <a:fillRect/>
          </a:stretch>
        </p:blipFill>
        <p:spPr>
          <a:xfrm>
            <a:off x="2316270" y="1515978"/>
            <a:ext cx="7559459" cy="1360070"/>
          </a:xfrm>
          <a:prstGeom prst="rect">
            <a:avLst/>
          </a:prstGeom>
        </p:spPr>
      </p:pic>
    </p:spTree>
    <p:extLst>
      <p:ext uri="{BB962C8B-B14F-4D97-AF65-F5344CB8AC3E}">
        <p14:creationId xmlns:p14="http://schemas.microsoft.com/office/powerpoint/2010/main" val="3932382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B" dirty="0"/>
              <a:t>COVERINGS </a:t>
            </a:r>
            <a:endParaRPr lang="en-GH" dirty="0"/>
          </a:p>
        </p:txBody>
      </p:sp>
      <p:sp>
        <p:nvSpPr>
          <p:cNvPr id="4" name="Content Placeholder 3">
            <a:extLst>
              <a:ext uri="{FF2B5EF4-FFF2-40B4-BE49-F238E27FC236}">
                <a16:creationId xmlns:a16="http://schemas.microsoft.com/office/drawing/2014/main" id="{CEB704CC-2C73-466C-935E-1C2C04DBDF80}"/>
              </a:ext>
            </a:extLst>
          </p:cNvPr>
          <p:cNvSpPr>
            <a:spLocks noGrp="1"/>
          </p:cNvSpPr>
          <p:nvPr>
            <p:ph idx="1"/>
          </p:nvPr>
        </p:nvSpPr>
        <p:spPr>
          <a:xfrm>
            <a:off x="838200" y="1565681"/>
            <a:ext cx="10515600" cy="4683396"/>
          </a:xfrm>
        </p:spPr>
        <p:txBody>
          <a:bodyPr>
            <a:normAutofit/>
          </a:bodyPr>
          <a:lstStyle/>
          <a:p>
            <a:r>
              <a:rPr lang="en-GB" dirty="0"/>
              <a:t>In a graph G, a set g of edges is said to cover G if every vertex in G is incident on at least one edge in g. A set of edges that covers a graph G is said to be an edge covering, a covering subgraph, or simply a covering of G. For example, a graph G is trivially its own covering. A spanning tree in a connected graph (or a spanning forest in an unconnected graph) is another covering.</a:t>
            </a:r>
            <a:endParaRPr lang="en-GH" dirty="0"/>
          </a:p>
          <a:p>
            <a:r>
              <a:rPr lang="en-GB" dirty="0"/>
              <a:t>In Fig. 8-9 a graph and two of its minimal coverings are shown in heavy lines.</a:t>
            </a:r>
            <a:endParaRPr lang="en-GH" dirty="0"/>
          </a:p>
        </p:txBody>
      </p:sp>
      <p:pic>
        <p:nvPicPr>
          <p:cNvPr id="5" name="Picture 4">
            <a:extLst>
              <a:ext uri="{FF2B5EF4-FFF2-40B4-BE49-F238E27FC236}">
                <a16:creationId xmlns:a16="http://schemas.microsoft.com/office/drawing/2014/main" id="{84B9C1AF-3F8B-4707-9749-2B7677768346}"/>
              </a:ext>
            </a:extLst>
          </p:cNvPr>
          <p:cNvPicPr>
            <a:picLocks noChangeAspect="1"/>
          </p:cNvPicPr>
          <p:nvPr/>
        </p:nvPicPr>
        <p:blipFill>
          <a:blip r:embed="rId2"/>
          <a:stretch>
            <a:fillRect/>
          </a:stretch>
        </p:blipFill>
        <p:spPr>
          <a:xfrm>
            <a:off x="3691439" y="4385686"/>
            <a:ext cx="5187866" cy="2265822"/>
          </a:xfrm>
          <a:prstGeom prst="rect">
            <a:avLst/>
          </a:prstGeom>
        </p:spPr>
      </p:pic>
    </p:spTree>
    <p:extLst>
      <p:ext uri="{BB962C8B-B14F-4D97-AF65-F5344CB8AC3E}">
        <p14:creationId xmlns:p14="http://schemas.microsoft.com/office/powerpoint/2010/main" val="1108810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544533"/>
          </a:xfrm>
        </p:spPr>
        <p:txBody>
          <a:bodyPr>
            <a:normAutofit fontScale="90000"/>
          </a:bodyPr>
          <a:lstStyle/>
          <a:p>
            <a:pPr>
              <a:lnSpc>
                <a:spcPct val="115000"/>
              </a:lnSpc>
              <a:spcAft>
                <a:spcPts val="800"/>
              </a:spcAft>
            </a:pPr>
            <a:r>
              <a:rPr lang="en-GH" dirty="0"/>
              <a:t>Assignment 7</a:t>
            </a:r>
          </a:p>
        </p:txBody>
      </p:sp>
      <p:sp>
        <p:nvSpPr>
          <p:cNvPr id="4" name="Content Placeholder 3">
            <a:extLst>
              <a:ext uri="{FF2B5EF4-FFF2-40B4-BE49-F238E27FC236}">
                <a16:creationId xmlns:a16="http://schemas.microsoft.com/office/drawing/2014/main" id="{CEB704CC-2C73-466C-935E-1C2C04DBDF80}"/>
              </a:ext>
            </a:extLst>
          </p:cNvPr>
          <p:cNvSpPr>
            <a:spLocks noGrp="1"/>
          </p:cNvSpPr>
          <p:nvPr>
            <p:ph idx="1"/>
          </p:nvPr>
        </p:nvSpPr>
        <p:spPr>
          <a:xfrm>
            <a:off x="838200" y="1565680"/>
            <a:ext cx="10515600" cy="4683397"/>
          </a:xfrm>
        </p:spPr>
        <p:txBody>
          <a:bodyPr>
            <a:normAutofit/>
          </a:bodyPr>
          <a:lstStyle/>
          <a:p>
            <a:r>
              <a:rPr lang="en-GB" dirty="0"/>
              <a:t>In a chessboard, show the positions of </a:t>
            </a:r>
            <a:endParaRPr lang="en-GH" dirty="0"/>
          </a:p>
          <a:p>
            <a:endParaRPr lang="en-GH" dirty="0"/>
          </a:p>
          <a:p>
            <a:r>
              <a:rPr lang="en-GB" dirty="0"/>
              <a:t>(a) The minimum number of queens that collectively dominate all 64 squares (an example of a minimal dominating with smallest number of vertices). </a:t>
            </a:r>
            <a:endParaRPr lang="en-GH" dirty="0"/>
          </a:p>
          <a:p>
            <a:endParaRPr lang="en-GH" dirty="0"/>
          </a:p>
          <a:p>
            <a:r>
              <a:rPr lang="en-GB" dirty="0"/>
              <a:t>(b) The maximum number of queens such that none of them can take another (an example of a maximal independent set with largest number of vertices)</a:t>
            </a:r>
            <a:endParaRPr lang="en-GH" dirty="0"/>
          </a:p>
        </p:txBody>
      </p:sp>
    </p:spTree>
    <p:extLst>
      <p:ext uri="{BB962C8B-B14F-4D97-AF65-F5344CB8AC3E}">
        <p14:creationId xmlns:p14="http://schemas.microsoft.com/office/powerpoint/2010/main" val="3523705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EAE-AE0C-A113-CB6C-C6597B310E81}"/>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57204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E0D1A-63AB-4B27-B62E-E70068BEB88F}"/>
              </a:ext>
            </a:extLst>
          </p:cNvPr>
          <p:cNvSpPr>
            <a:spLocks noGrp="1"/>
          </p:cNvSpPr>
          <p:nvPr>
            <p:ph type="title"/>
          </p:nvPr>
        </p:nvSpPr>
        <p:spPr>
          <a:xfrm>
            <a:off x="838200" y="608924"/>
            <a:ext cx="10515600" cy="570947"/>
          </a:xfrm>
        </p:spPr>
        <p:txBody>
          <a:bodyPr>
            <a:normAutofit fontScale="90000"/>
          </a:bodyPr>
          <a:lstStyle/>
          <a:p>
            <a:r>
              <a:rPr lang="en-GB" dirty="0"/>
              <a:t>CHROMATIC NUMBER</a:t>
            </a:r>
            <a:endParaRPr lang="en-GH" dirty="0"/>
          </a:p>
        </p:txBody>
      </p:sp>
      <p:sp>
        <p:nvSpPr>
          <p:cNvPr id="3" name="Content Placeholder 2">
            <a:extLst>
              <a:ext uri="{FF2B5EF4-FFF2-40B4-BE49-F238E27FC236}">
                <a16:creationId xmlns:a16="http://schemas.microsoft.com/office/drawing/2014/main" id="{EDCB9628-7201-40FA-A9FF-DAE74448DB86}"/>
              </a:ext>
            </a:extLst>
          </p:cNvPr>
          <p:cNvSpPr>
            <a:spLocks noGrp="1"/>
          </p:cNvSpPr>
          <p:nvPr>
            <p:ph idx="1"/>
          </p:nvPr>
        </p:nvSpPr>
        <p:spPr>
          <a:xfrm>
            <a:off x="838200" y="1179870"/>
            <a:ext cx="10515600" cy="4204929"/>
          </a:xfrm>
        </p:spPr>
        <p:txBody>
          <a:bodyPr>
            <a:normAutofit/>
          </a:bodyPr>
          <a:lstStyle/>
          <a:p>
            <a:r>
              <a:rPr lang="en-GB" dirty="0"/>
              <a:t>Painting all the vertices of a graph with colours such that no two adjacent vertices have the same colour is called the proper colouring (or sometimes simply colouring) of a graph.</a:t>
            </a:r>
            <a:endParaRPr lang="en-GH" dirty="0"/>
          </a:p>
          <a:p>
            <a:r>
              <a:rPr lang="en-GB" dirty="0"/>
              <a:t>A graph in which every vertex has been assigned a colour according to a proper colouring is called a properly coloured graph.</a:t>
            </a:r>
            <a:endParaRPr lang="en-GH" dirty="0"/>
          </a:p>
          <a:p>
            <a:r>
              <a:rPr lang="en-GB" dirty="0"/>
              <a:t>Figure 8-1 shows three different proper colourings of a graph</a:t>
            </a:r>
            <a:endParaRPr lang="en-GH" b="1" dirty="0"/>
          </a:p>
        </p:txBody>
      </p:sp>
      <p:pic>
        <p:nvPicPr>
          <p:cNvPr id="5" name="Picture 4">
            <a:extLst>
              <a:ext uri="{FF2B5EF4-FFF2-40B4-BE49-F238E27FC236}">
                <a16:creationId xmlns:a16="http://schemas.microsoft.com/office/drawing/2014/main" id="{DC1711BA-7F85-4524-A194-6A037A3A3768}"/>
              </a:ext>
            </a:extLst>
          </p:cNvPr>
          <p:cNvPicPr>
            <a:picLocks noChangeAspect="1"/>
          </p:cNvPicPr>
          <p:nvPr/>
        </p:nvPicPr>
        <p:blipFill>
          <a:blip r:embed="rId2"/>
          <a:stretch>
            <a:fillRect/>
          </a:stretch>
        </p:blipFill>
        <p:spPr>
          <a:xfrm>
            <a:off x="3801980" y="3883868"/>
            <a:ext cx="4427620" cy="2533650"/>
          </a:xfrm>
          <a:prstGeom prst="rect">
            <a:avLst/>
          </a:prstGeom>
        </p:spPr>
      </p:pic>
    </p:spTree>
    <p:extLst>
      <p:ext uri="{BB962C8B-B14F-4D97-AF65-F5344CB8AC3E}">
        <p14:creationId xmlns:p14="http://schemas.microsoft.com/office/powerpoint/2010/main" val="305212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5B46C35-BFE9-41F3-A040-267F50542B65}"/>
              </a:ext>
            </a:extLst>
          </p:cNvPr>
          <p:cNvSpPr>
            <a:spLocks noGrp="1"/>
          </p:cNvSpPr>
          <p:nvPr>
            <p:ph idx="1"/>
          </p:nvPr>
        </p:nvSpPr>
        <p:spPr>
          <a:xfrm>
            <a:off x="838200" y="697833"/>
            <a:ext cx="10363200" cy="5551244"/>
          </a:xfrm>
        </p:spPr>
        <p:txBody>
          <a:bodyPr>
            <a:normAutofit lnSpcReduction="10000"/>
          </a:bodyPr>
          <a:lstStyle/>
          <a:p>
            <a:r>
              <a:rPr lang="en-GH" dirty="0"/>
              <a:t>F</a:t>
            </a:r>
            <a:r>
              <a:rPr lang="en-GB" dirty="0"/>
              <a:t>or coloring problems we need to consider only simple, connected graphs. Some observations that follow directly are </a:t>
            </a:r>
            <a:endParaRPr lang="en-GH" dirty="0"/>
          </a:p>
          <a:p>
            <a:r>
              <a:rPr lang="en-GB" dirty="0"/>
              <a:t>1. A graph consisting of only isolated vertices is 1-chromatic. </a:t>
            </a:r>
            <a:endParaRPr lang="en-GH" dirty="0"/>
          </a:p>
          <a:p>
            <a:r>
              <a:rPr lang="en-GB" dirty="0"/>
              <a:t>2. A graph with one or more edges (not a self-loop, of course) is at least 2- chromatic (also called bichromatic). </a:t>
            </a:r>
            <a:endParaRPr lang="en-GH" dirty="0"/>
          </a:p>
          <a:p>
            <a:r>
              <a:rPr lang="en-GB" dirty="0"/>
              <a:t>3. A complete graph of n vertices is n-chromatic, as all its vertices are adjacent. Hence a graph containing a complete graph of r vertices is at least r-chromatic. For instance, every graph having a triangle is at least 3- chromatic. </a:t>
            </a:r>
            <a:endParaRPr lang="en-GH" dirty="0"/>
          </a:p>
          <a:p>
            <a:r>
              <a:rPr lang="en-GB" dirty="0"/>
              <a:t>4. A graph consisting of simply one circuit with n ≥ 3 vertices is 2-chromatic if n is even and 3-chromatic if n is odd. (This can be seen by numbering vertices 1, 2, . . ., n in sequence and assigning one colour to odd vertices and another to even</a:t>
            </a:r>
            <a:endParaRPr lang="en-GH" dirty="0"/>
          </a:p>
        </p:txBody>
      </p:sp>
    </p:spTree>
    <p:extLst>
      <p:ext uri="{BB962C8B-B14F-4D97-AF65-F5344CB8AC3E}">
        <p14:creationId xmlns:p14="http://schemas.microsoft.com/office/powerpoint/2010/main" val="232355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873E-AF2D-F451-90EB-8C432EDE4723}"/>
              </a:ext>
            </a:extLst>
          </p:cNvPr>
          <p:cNvSpPr>
            <a:spLocks noGrp="1"/>
          </p:cNvSpPr>
          <p:nvPr>
            <p:ph type="title"/>
          </p:nvPr>
        </p:nvSpPr>
        <p:spPr/>
        <p:txBody>
          <a:bodyPr/>
          <a:lstStyle/>
          <a:p>
            <a:r>
              <a:rPr lang="en-GB" dirty="0"/>
              <a:t>CHROMATIC PARTITIONING</a:t>
            </a:r>
            <a:endParaRPr lang="en-US" dirty="0"/>
          </a:p>
        </p:txBody>
      </p:sp>
      <p:sp>
        <p:nvSpPr>
          <p:cNvPr id="3" name="Content Placeholder 2">
            <a:extLst>
              <a:ext uri="{FF2B5EF4-FFF2-40B4-BE49-F238E27FC236}">
                <a16:creationId xmlns:a16="http://schemas.microsoft.com/office/drawing/2014/main" id="{BD87475B-EBA9-2D87-2C90-D360B8B59317}"/>
              </a:ext>
            </a:extLst>
          </p:cNvPr>
          <p:cNvSpPr>
            <a:spLocks noGrp="1"/>
          </p:cNvSpPr>
          <p:nvPr>
            <p:ph idx="1"/>
          </p:nvPr>
        </p:nvSpPr>
        <p:spPr/>
        <p:txBody>
          <a:bodyPr/>
          <a:lstStyle/>
          <a:p>
            <a:r>
              <a:rPr lang="en-GB" dirty="0"/>
              <a:t>A proper coloring of a graph naturally induces a partitioning of the vertices into different subsets. For example, the coloring in Fig. 8-1(c) produces the partitioning </a:t>
            </a:r>
            <a:r>
              <a:rPr lang="en-GH" dirty="0"/>
              <a:t> </a:t>
            </a:r>
            <a:r>
              <a:rPr lang="en-GB" dirty="0"/>
              <a:t>{v1 , v4}, {v2}, and {v3 , v5}.</a:t>
            </a:r>
            <a:endParaRPr lang="en-GH" dirty="0"/>
          </a:p>
          <a:p>
            <a:endParaRPr lang="en-GH" dirty="0"/>
          </a:p>
          <a:p>
            <a:r>
              <a:rPr lang="en-GB" dirty="0"/>
              <a:t>A set of vertices in a graph is said to be an independent set of vertices or simply an independent set (or an internally stable set) if no two vertices in the set are adjacent. For example;’ in Fig. 8-3, {a, c, d} is an independent set. A single vertex in any graph constitutes an independent set. </a:t>
            </a:r>
            <a:endParaRPr lang="en-US" dirty="0"/>
          </a:p>
        </p:txBody>
      </p:sp>
    </p:spTree>
    <p:extLst>
      <p:ext uri="{BB962C8B-B14F-4D97-AF65-F5344CB8AC3E}">
        <p14:creationId xmlns:p14="http://schemas.microsoft.com/office/powerpoint/2010/main" val="122604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2345-7D31-36F1-54AE-E09C07D92BE4}"/>
              </a:ext>
            </a:extLst>
          </p:cNvPr>
          <p:cNvSpPr>
            <a:spLocks noGrp="1"/>
          </p:cNvSpPr>
          <p:nvPr>
            <p:ph type="title"/>
          </p:nvPr>
        </p:nvSpPr>
        <p:spPr>
          <a:xfrm>
            <a:off x="838200" y="608925"/>
            <a:ext cx="10515600" cy="781726"/>
          </a:xfrm>
        </p:spPr>
        <p:txBody>
          <a:bodyPr/>
          <a:lstStyle/>
          <a:p>
            <a:r>
              <a:rPr lang="en-GH" dirty="0"/>
              <a:t>M</a:t>
            </a:r>
            <a:r>
              <a:rPr lang="en-GB" dirty="0" err="1"/>
              <a:t>aximal</a:t>
            </a:r>
            <a:r>
              <a:rPr lang="en-GB" dirty="0"/>
              <a:t> independent set</a:t>
            </a:r>
            <a:endParaRPr lang="en-US" dirty="0"/>
          </a:p>
        </p:txBody>
      </p:sp>
      <p:sp>
        <p:nvSpPr>
          <p:cNvPr id="3" name="Content Placeholder 2">
            <a:extLst>
              <a:ext uri="{FF2B5EF4-FFF2-40B4-BE49-F238E27FC236}">
                <a16:creationId xmlns:a16="http://schemas.microsoft.com/office/drawing/2014/main" id="{74F7BCB1-C18E-9A7C-0182-B1637AC611A6}"/>
              </a:ext>
            </a:extLst>
          </p:cNvPr>
          <p:cNvSpPr>
            <a:spLocks noGrp="1"/>
          </p:cNvSpPr>
          <p:nvPr>
            <p:ph idx="1"/>
          </p:nvPr>
        </p:nvSpPr>
        <p:spPr>
          <a:xfrm>
            <a:off x="838199" y="1390651"/>
            <a:ext cx="10515599" cy="5034212"/>
          </a:xfrm>
        </p:spPr>
        <p:txBody>
          <a:bodyPr>
            <a:normAutofit/>
          </a:bodyPr>
          <a:lstStyle/>
          <a:p>
            <a:r>
              <a:rPr lang="en-GB" dirty="0"/>
              <a:t>A maximal independent set (or maximal internally stable set) is an independent set to which no other vertex can be added without destroying its independence property. The set {a, c, d, f} in Fig. 8-3 is a maximal independent set. </a:t>
            </a:r>
            <a:endParaRPr lang="en-GH" dirty="0"/>
          </a:p>
          <a:p>
            <a:r>
              <a:rPr lang="en-GB" dirty="0"/>
              <a:t>The set {b, f} is another maximal independent set. The set {b, g} is a third one. </a:t>
            </a:r>
            <a:endParaRPr lang="en-GH" dirty="0"/>
          </a:p>
        </p:txBody>
      </p:sp>
      <p:pic>
        <p:nvPicPr>
          <p:cNvPr id="5" name="Picture 4">
            <a:extLst>
              <a:ext uri="{FF2B5EF4-FFF2-40B4-BE49-F238E27FC236}">
                <a16:creationId xmlns:a16="http://schemas.microsoft.com/office/drawing/2014/main" id="{0C886B3B-45EA-4C8B-B567-DFBEEEF2780F}"/>
              </a:ext>
            </a:extLst>
          </p:cNvPr>
          <p:cNvPicPr>
            <a:picLocks noChangeAspect="1"/>
          </p:cNvPicPr>
          <p:nvPr/>
        </p:nvPicPr>
        <p:blipFill>
          <a:blip r:embed="rId2"/>
          <a:stretch>
            <a:fillRect/>
          </a:stretch>
        </p:blipFill>
        <p:spPr>
          <a:xfrm>
            <a:off x="3887452" y="3619498"/>
            <a:ext cx="4417095" cy="2399061"/>
          </a:xfrm>
          <a:prstGeom prst="rect">
            <a:avLst/>
          </a:prstGeom>
        </p:spPr>
      </p:pic>
    </p:spTree>
    <p:extLst>
      <p:ext uri="{BB962C8B-B14F-4D97-AF65-F5344CB8AC3E}">
        <p14:creationId xmlns:p14="http://schemas.microsoft.com/office/powerpoint/2010/main" val="203716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5"/>
            <a:ext cx="10515600" cy="661076"/>
          </a:xfrm>
        </p:spPr>
        <p:txBody>
          <a:bodyPr>
            <a:normAutofit fontScale="90000"/>
          </a:bodyPr>
          <a:lstStyle/>
          <a:p>
            <a:r>
              <a:rPr lang="en-GH" dirty="0"/>
              <a:t>C</a:t>
            </a:r>
            <a:r>
              <a:rPr lang="en-GB" dirty="0"/>
              <a:t>oefficient of internal stability</a:t>
            </a:r>
            <a:endParaRPr lang="en-US" dirty="0"/>
          </a:p>
        </p:txBody>
      </p:sp>
      <p:sp>
        <p:nvSpPr>
          <p:cNvPr id="4" name="Content Placeholder 3">
            <a:extLst>
              <a:ext uri="{FF2B5EF4-FFF2-40B4-BE49-F238E27FC236}">
                <a16:creationId xmlns:a16="http://schemas.microsoft.com/office/drawing/2014/main" id="{C207DB91-50C6-489A-9971-FF415AB0ED97}"/>
              </a:ext>
            </a:extLst>
          </p:cNvPr>
          <p:cNvSpPr>
            <a:spLocks noGrp="1"/>
          </p:cNvSpPr>
          <p:nvPr>
            <p:ph idx="1"/>
          </p:nvPr>
        </p:nvSpPr>
        <p:spPr>
          <a:xfrm>
            <a:off x="838200" y="1270000"/>
            <a:ext cx="10515600" cy="4663439"/>
          </a:xfrm>
        </p:spPr>
        <p:txBody>
          <a:bodyPr>
            <a:noAutofit/>
          </a:bodyPr>
          <a:lstStyle/>
          <a:p>
            <a:pPr marL="0" indent="0">
              <a:buNone/>
            </a:pPr>
            <a:r>
              <a:rPr lang="en-GB" dirty="0"/>
              <a:t>The number of vertices in the largest independent set of a graph G is called the independence number (or coefficient of internal stability), β{G). </a:t>
            </a:r>
            <a:endParaRPr lang="en-GH" dirty="0"/>
          </a:p>
          <a:p>
            <a:pPr marL="0" indent="0">
              <a:buNone/>
            </a:pPr>
            <a:endParaRPr lang="en-GH" dirty="0"/>
          </a:p>
          <a:p>
            <a:pPr marL="0" indent="0">
              <a:buNone/>
            </a:pPr>
            <a:r>
              <a:rPr lang="en-GB" dirty="0"/>
              <a:t>Consider a κ-chromatic graph G of n vertices properly </a:t>
            </a:r>
            <a:r>
              <a:rPr lang="en-GB" dirty="0" err="1"/>
              <a:t>colored</a:t>
            </a:r>
            <a:r>
              <a:rPr lang="en-GB" dirty="0"/>
              <a:t> with κ different </a:t>
            </a:r>
            <a:r>
              <a:rPr lang="en-GB" dirty="0" err="1"/>
              <a:t>colors</a:t>
            </a:r>
            <a:r>
              <a:rPr lang="en-GB" dirty="0"/>
              <a:t>. Since the largest number of vertices in G with the same </a:t>
            </a:r>
            <a:r>
              <a:rPr lang="en-GB" dirty="0" err="1"/>
              <a:t>color</a:t>
            </a:r>
            <a:r>
              <a:rPr lang="en-GB" dirty="0"/>
              <a:t> cannot exceed the independence number β(G), we have the inequality </a:t>
            </a:r>
            <a:endParaRPr lang="en-GH" dirty="0"/>
          </a:p>
        </p:txBody>
      </p:sp>
      <p:pic>
        <p:nvPicPr>
          <p:cNvPr id="5" name="Picture 4">
            <a:extLst>
              <a:ext uri="{FF2B5EF4-FFF2-40B4-BE49-F238E27FC236}">
                <a16:creationId xmlns:a16="http://schemas.microsoft.com/office/drawing/2014/main" id="{698B55C8-216B-4513-927B-CF9D4469072C}"/>
              </a:ext>
            </a:extLst>
          </p:cNvPr>
          <p:cNvPicPr>
            <a:picLocks noChangeAspect="1"/>
          </p:cNvPicPr>
          <p:nvPr/>
        </p:nvPicPr>
        <p:blipFill>
          <a:blip r:embed="rId2"/>
          <a:stretch>
            <a:fillRect/>
          </a:stretch>
        </p:blipFill>
        <p:spPr>
          <a:xfrm>
            <a:off x="4892339" y="4558046"/>
            <a:ext cx="1884597" cy="1029954"/>
          </a:xfrm>
          <a:prstGeom prst="rect">
            <a:avLst/>
          </a:prstGeom>
        </p:spPr>
      </p:pic>
    </p:spTree>
    <p:extLst>
      <p:ext uri="{BB962C8B-B14F-4D97-AF65-F5344CB8AC3E}">
        <p14:creationId xmlns:p14="http://schemas.microsoft.com/office/powerpoint/2010/main" val="413350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p:txBody>
          <a:bodyPr/>
          <a:lstStyle/>
          <a:p>
            <a:r>
              <a:rPr lang="en-GB" dirty="0"/>
              <a:t>Finding a Maximal Independent Set</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971081"/>
            <a:ext cx="10515600" cy="4277995"/>
          </a:xfrm>
        </p:spPr>
        <p:txBody>
          <a:bodyPr>
            <a:normAutofit/>
          </a:bodyPr>
          <a:lstStyle/>
          <a:p>
            <a:pPr marL="0" indent="0">
              <a:buNone/>
            </a:pPr>
            <a:r>
              <a:rPr lang="en-GB" dirty="0"/>
              <a:t>A reasonable method of finding a maximal independent set in a graph G will be to start with any vertex v of G in the set. Add more vertices to the set, selecting at each stage a vertex that is not adjacent to any of those already selected. </a:t>
            </a:r>
            <a:endParaRPr lang="en-GH" dirty="0"/>
          </a:p>
          <a:p>
            <a:pPr marL="0" indent="0">
              <a:buNone/>
            </a:pPr>
            <a:endParaRPr lang="en-GH" dirty="0"/>
          </a:p>
          <a:p>
            <a:pPr marL="0" indent="0">
              <a:buNone/>
            </a:pPr>
            <a:r>
              <a:rPr lang="en-GB" dirty="0"/>
              <a:t>This procedure will ultimately produce a maximal independent set. This set, however, is not necessarily a maximal independent set </a:t>
            </a:r>
            <a:r>
              <a:rPr lang="en-GB" dirty="0" err="1"/>
              <a:t>with.a</a:t>
            </a:r>
            <a:r>
              <a:rPr lang="en-GB" dirty="0"/>
              <a:t> largest number of vertices. </a:t>
            </a:r>
          </a:p>
        </p:txBody>
      </p:sp>
    </p:spTree>
    <p:extLst>
      <p:ext uri="{BB962C8B-B14F-4D97-AF65-F5344CB8AC3E}">
        <p14:creationId xmlns:p14="http://schemas.microsoft.com/office/powerpoint/2010/main" val="1830654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B" dirty="0"/>
              <a:t>Finding All Maximal Independent Sets</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803688"/>
            <a:ext cx="10515600" cy="4260228"/>
          </a:xfrm>
        </p:spPr>
        <p:txBody>
          <a:bodyPr>
            <a:normAutofit lnSpcReduction="10000"/>
          </a:bodyPr>
          <a:lstStyle/>
          <a:p>
            <a:r>
              <a:rPr lang="en-GB" dirty="0"/>
              <a:t>A reasonable (but not very efficient for large graphs) method for obtaining all maximal independent sets in any graph can be developed using Boolean arithmetic on the vertices. Let each vertex in the graph be treated as a Boolean variable. </a:t>
            </a:r>
            <a:endParaRPr lang="en-GH" dirty="0"/>
          </a:p>
          <a:p>
            <a:endParaRPr lang="en-GH" dirty="0"/>
          </a:p>
          <a:p>
            <a:endParaRPr lang="en-GH" dirty="0"/>
          </a:p>
          <a:p>
            <a:r>
              <a:rPr lang="en-GB" dirty="0"/>
              <a:t>Let the logical (or Boolean) sum a + b denote the operation of including vertex a or b or both; let the logical multiplication ab denote the operation of including both vertices a and 6, and let the Boolean complement a′ denote that vertex a is not included. </a:t>
            </a:r>
          </a:p>
        </p:txBody>
      </p:sp>
      <p:pic>
        <p:nvPicPr>
          <p:cNvPr id="8" name="Picture 7">
            <a:extLst>
              <a:ext uri="{FF2B5EF4-FFF2-40B4-BE49-F238E27FC236}">
                <a16:creationId xmlns:a16="http://schemas.microsoft.com/office/drawing/2014/main" id="{59652C2B-94F6-4904-919B-44D0D29F044D}"/>
              </a:ext>
            </a:extLst>
          </p:cNvPr>
          <p:cNvPicPr>
            <a:picLocks noChangeAspect="1"/>
          </p:cNvPicPr>
          <p:nvPr/>
        </p:nvPicPr>
        <p:blipFill>
          <a:blip r:embed="rId2"/>
          <a:stretch>
            <a:fillRect/>
          </a:stretch>
        </p:blipFill>
        <p:spPr>
          <a:xfrm>
            <a:off x="4325620" y="3349488"/>
            <a:ext cx="2924334" cy="858520"/>
          </a:xfrm>
          <a:prstGeom prst="rect">
            <a:avLst/>
          </a:prstGeom>
        </p:spPr>
      </p:pic>
    </p:spTree>
    <p:extLst>
      <p:ext uri="{BB962C8B-B14F-4D97-AF65-F5344CB8AC3E}">
        <p14:creationId xmlns:p14="http://schemas.microsoft.com/office/powerpoint/2010/main" val="1035725659"/>
      </p:ext>
    </p:extLst>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docProps/app.xml><?xml version="1.0" encoding="utf-8"?>
<Properties xmlns="http://schemas.openxmlformats.org/officeDocument/2006/extended-properties" xmlns:vt="http://schemas.openxmlformats.org/officeDocument/2006/docPropsVTypes">
  <Template>KWC light</Template>
  <TotalTime>1886</TotalTime>
  <Words>1815</Words>
  <Application>Microsoft Office PowerPoint</Application>
  <PresentationFormat>Widescreen</PresentationFormat>
  <Paragraphs>89</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CSM 491 -  Graph Theory and Its Application</vt:lpstr>
      <vt:lpstr>COLORING, COVERING, AND PARTITIONING</vt:lpstr>
      <vt:lpstr>CHROMATIC NUMBER</vt:lpstr>
      <vt:lpstr>PowerPoint Presentation</vt:lpstr>
      <vt:lpstr>CHROMATIC PARTITIONING</vt:lpstr>
      <vt:lpstr>Maximal independent set</vt:lpstr>
      <vt:lpstr>Coefficient of internal stability</vt:lpstr>
      <vt:lpstr>Finding a Maximal Independent Set</vt:lpstr>
      <vt:lpstr>Finding All Maximal Independent Sets</vt:lpstr>
      <vt:lpstr>PowerPoint Presentation</vt:lpstr>
      <vt:lpstr>PowerPoint Presentation</vt:lpstr>
      <vt:lpstr>PowerPoint Presentation</vt:lpstr>
      <vt:lpstr>Finding Independence and Chromatic Numbers: </vt:lpstr>
      <vt:lpstr>Chromatic Partitioning</vt:lpstr>
      <vt:lpstr>Dominating Sets</vt:lpstr>
      <vt:lpstr>Minimal dominating set</vt:lpstr>
      <vt:lpstr>CHROMATIC POLYNOMIAL</vt:lpstr>
      <vt:lpstr>PowerPoint Presentation</vt:lpstr>
      <vt:lpstr>PowerPoint Presentation</vt:lpstr>
      <vt:lpstr>PowerPoint Presentation</vt:lpstr>
      <vt:lpstr>COVERINGS </vt:lpstr>
      <vt:lpstr>Assignment 7</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OLIVER KORNYO</cp:lastModifiedBy>
  <cp:revision>105</cp:revision>
  <dcterms:created xsi:type="dcterms:W3CDTF">2023-07-24T13:47:17Z</dcterms:created>
  <dcterms:modified xsi:type="dcterms:W3CDTF">2024-12-08T08:01:53Z</dcterms:modified>
</cp:coreProperties>
</file>